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6" r:id="rId6"/>
    <p:sldId id="798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273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6" d="100"/>
          <a:sy n="126" d="100"/>
        </p:scale>
        <p:origin x="1488" y="132"/>
      </p:cViewPr>
      <p:guideLst>
        <p:guide orient="horz" pos="227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11/22/2023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11/22/2023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160 </a:t>
            </a:r>
            <a:endParaRPr lang="de-DE" altLang="ko-KR" sz="1200" b="1" kern="1200" dirty="0" smtClean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US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Chicago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,USA,13-17 </a:t>
            </a:r>
            <a:r>
              <a:rPr lang="en-US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Nov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WG2#160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Chicago, 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USA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13-17 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Nov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</a:t>
            </a:r>
            <a:r>
              <a:rPr lang="en-GB" altLang="de-DE" sz="1200" baseline="0" dirty="0">
                <a:solidFill>
                  <a:schemeClr val="bg1"/>
                </a:solidFill>
              </a:rPr>
              <a:t>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dirty="0"/>
              <a:t>Status Report for Ranging based services and </a:t>
            </a:r>
            <a:r>
              <a:rPr lang="en-US" altLang="zh-CN" dirty="0" err="1"/>
              <a:t>sidelink</a:t>
            </a:r>
            <a:r>
              <a:rPr lang="en-US" altLang="zh-CN" dirty="0"/>
              <a:t> positioning (</a:t>
            </a:r>
            <a:r>
              <a:rPr lang="en-US" altLang="zh-CN" dirty="0" err="1"/>
              <a:t>Ranging_SL</a:t>
            </a:r>
            <a:r>
              <a:rPr lang="en-US" altLang="zh-CN" dirty="0"/>
              <a:t>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000" b="1" dirty="0"/>
              <a:t>Sherry (Yang) Shen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Xiaomi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49288" y="382385"/>
            <a:ext cx="2074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S2-2313837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573" y="230887"/>
            <a:ext cx="7072499" cy="675167"/>
          </a:xfrm>
        </p:spPr>
        <p:txBody>
          <a:bodyPr/>
          <a:lstStyle/>
          <a:p>
            <a:pPr algn="l"/>
            <a:r>
              <a:rPr lang="en-GB" altLang="zh-CN" sz="2800" b="1" dirty="0" err="1"/>
              <a:t>Ranging_SL</a:t>
            </a:r>
            <a:r>
              <a:rPr lang="en-US" altLang="de-DE" sz="2800" b="1" dirty="0"/>
              <a:t> status after </a:t>
            </a:r>
            <a:r>
              <a:rPr lang="en-US" altLang="de-DE" sz="2800" b="1" dirty="0" smtClean="0"/>
              <a:t>SA2#160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152402" y="2456418"/>
            <a:ext cx="8686797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The latest TS 23.586 is available here:</a:t>
            </a:r>
            <a:r>
              <a:rPr lang="zh-CN" altLang="zh-CN" sz="2000" dirty="0"/>
              <a:t> </a:t>
            </a:r>
            <a:r>
              <a:rPr lang="en-US" altLang="zh-CN" sz="1100" kern="0" dirty="0">
                <a:hlinkClick r:id="rId3"/>
              </a:rPr>
              <a:t>http://www.3gpp.org/ftp/Specs/archive/23_series</a:t>
            </a:r>
            <a:r>
              <a:rPr lang="en-US" altLang="de-DE" sz="11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b="1" kern="0" dirty="0"/>
              <a:t>TS 23.586: </a:t>
            </a:r>
            <a:r>
              <a:rPr lang="en-US" altLang="de-DE" sz="1100" kern="0" dirty="0"/>
              <a:t>9</a:t>
            </a:r>
            <a:r>
              <a:rPr lang="en-US" altLang="de-DE" sz="1100" kern="0" dirty="0" smtClean="0"/>
              <a:t> </a:t>
            </a:r>
            <a:r>
              <a:rPr lang="en-US" altLang="de-DE" sz="1100" kern="0" dirty="0"/>
              <a:t>CRs </a:t>
            </a:r>
            <a:r>
              <a:rPr lang="en-US" altLang="de-DE" sz="1100" kern="0" dirty="0"/>
              <a:t>related </a:t>
            </a:r>
            <a:r>
              <a:rPr lang="en-US" altLang="de-DE" sz="1100" kern="0" dirty="0"/>
              <a:t>to </a:t>
            </a:r>
            <a:r>
              <a:rPr lang="en-GB" altLang="zh-CN" sz="1100" kern="0" dirty="0" smtClean="0"/>
              <a:t>UE-only </a:t>
            </a:r>
            <a:r>
              <a:rPr lang="en-GB" altLang="zh-CN" sz="1100" kern="0" dirty="0"/>
              <a:t>operation </a:t>
            </a:r>
            <a:r>
              <a:rPr lang="en-GB" altLang="zh-CN" sz="1100" kern="0" dirty="0" smtClean="0"/>
              <a:t>procedure, </a:t>
            </a:r>
            <a:r>
              <a:rPr lang="en-GB" altLang="zh-CN" sz="1100" kern="0" dirty="0" smtClean="0"/>
              <a:t>Ranging/SL </a:t>
            </a:r>
            <a:r>
              <a:rPr lang="en-GB" altLang="zh-CN" sz="1100" kern="0" dirty="0"/>
              <a:t>Positioning </a:t>
            </a:r>
            <a:r>
              <a:rPr lang="en-GB" altLang="zh-CN" sz="1100" kern="0" dirty="0" err="1" smtClean="0"/>
              <a:t>QoS</a:t>
            </a:r>
            <a:r>
              <a:rPr lang="en-GB" altLang="zh-CN" sz="1100" kern="0" dirty="0"/>
              <a:t>, </a:t>
            </a:r>
            <a:r>
              <a:rPr lang="en-GB" altLang="zh-CN" sz="1100" kern="0" dirty="0"/>
              <a:t>authorization for Ranging and </a:t>
            </a:r>
            <a:r>
              <a:rPr lang="en-GB" altLang="zh-CN" sz="1100" kern="0" dirty="0" err="1"/>
              <a:t>Sidelink</a:t>
            </a:r>
            <a:r>
              <a:rPr lang="en-GB" altLang="zh-CN" sz="1100" kern="0" dirty="0"/>
              <a:t> Positioning, SL positioning service exposure through PC5, service exposure to SL Positioning Client </a:t>
            </a:r>
            <a:r>
              <a:rPr lang="en-GB" altLang="zh-CN" sz="1100" kern="0" dirty="0"/>
              <a:t>UE and </a:t>
            </a:r>
            <a:r>
              <a:rPr lang="en-GB" altLang="zh-CN" sz="1100" kern="0" dirty="0"/>
              <a:t>subscription </a:t>
            </a:r>
            <a:r>
              <a:rPr lang="en-GB" altLang="zh-CN" sz="1100" kern="0" dirty="0"/>
              <a:t>data </a:t>
            </a:r>
            <a:r>
              <a:rPr lang="en-US" altLang="de-DE" sz="1100" kern="0" dirty="0"/>
              <a:t>agreed</a:t>
            </a:r>
            <a:r>
              <a:rPr lang="en-GB" altLang="zh-CN" sz="11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b="1" kern="0" dirty="0"/>
              <a:t>TS 23.273: </a:t>
            </a:r>
            <a:r>
              <a:rPr lang="en-US" altLang="de-DE" sz="1100" kern="0" dirty="0"/>
              <a:t>7</a:t>
            </a:r>
            <a:r>
              <a:rPr lang="en-US" altLang="de-DE" sz="1100" kern="0" dirty="0" smtClean="0"/>
              <a:t> </a:t>
            </a:r>
            <a:r>
              <a:rPr lang="en-US" altLang="de-DE" sz="1100" kern="0" dirty="0"/>
              <a:t>CRs related to </a:t>
            </a:r>
            <a:r>
              <a:rPr lang="en-GB" altLang="zh-CN" sz="1100" kern="0" dirty="0" smtClean="0"/>
              <a:t>SL-MO-LR procedure</a:t>
            </a:r>
            <a:r>
              <a:rPr lang="en-GB" altLang="zh-CN" sz="1100" kern="0" dirty="0"/>
              <a:t>, SL-MT-LR </a:t>
            </a:r>
            <a:r>
              <a:rPr lang="en-GB" altLang="zh-CN" sz="1100" kern="0" dirty="0" smtClean="0"/>
              <a:t>procedure</a:t>
            </a:r>
            <a:r>
              <a:rPr lang="en-US" altLang="de-DE" sz="1100" kern="0" dirty="0" smtClean="0"/>
              <a:t> and subscription data agreed</a:t>
            </a:r>
            <a:r>
              <a:rPr lang="en-US" altLang="de-DE" sz="11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LS </a:t>
            </a:r>
            <a:r>
              <a:rPr lang="en-US" altLang="de-DE" sz="1100" kern="0" dirty="0" smtClean="0"/>
              <a:t>out</a:t>
            </a:r>
            <a:r>
              <a:rPr lang="en-US" altLang="de-DE" sz="1100" kern="0" dirty="0"/>
              <a:t>: </a:t>
            </a:r>
            <a:r>
              <a:rPr lang="en-US" altLang="de-DE" sz="1100" kern="0" dirty="0" smtClean="0"/>
              <a:t>1 </a:t>
            </a:r>
            <a:r>
              <a:rPr lang="en-US" altLang="de-DE" sz="1100" kern="0" dirty="0"/>
              <a:t>LS sent to SA3 on </a:t>
            </a:r>
            <a:r>
              <a:rPr lang="en-GB" altLang="zh-CN" sz="1100" kern="0" dirty="0"/>
              <a:t>service exposure security and privacy </a:t>
            </a:r>
            <a:r>
              <a:rPr lang="en-GB" altLang="zh-CN" sz="1100" kern="0" dirty="0"/>
              <a:t>check and </a:t>
            </a:r>
            <a:r>
              <a:rPr lang="en-US" altLang="zh-CN" sz="1100" kern="0" dirty="0" smtClean="0"/>
              <a:t>1</a:t>
            </a:r>
            <a:r>
              <a:rPr lang="en-US" altLang="de-DE" sz="1100" kern="0" dirty="0" smtClean="0"/>
              <a:t> </a:t>
            </a:r>
            <a:r>
              <a:rPr lang="en-US" altLang="de-DE" sz="1100" kern="0" dirty="0"/>
              <a:t>L</a:t>
            </a:r>
            <a:r>
              <a:rPr lang="en-US" altLang="de-DE" sz="1100" kern="0" dirty="0"/>
              <a:t>S out sent to RAN2/CT1/CT4 on SLPP alignment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 smtClean="0"/>
              <a:t>80 papers submitted to SA2#160, 50% handled</a:t>
            </a:r>
            <a:endParaRPr lang="en-US" altLang="de-DE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400" b="1" dirty="0"/>
              <a:t>RAN, SA3, SA5 and SA6 impacts and dependencies</a:t>
            </a:r>
            <a:r>
              <a:rPr lang="en-US" altLang="zh-CN" sz="1400" dirty="0"/>
              <a:t>: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Alignments are expected with other WGs: </a:t>
            </a:r>
            <a:r>
              <a:rPr lang="en-US" altLang="zh-CN" sz="1100" dirty="0" smtClean="0"/>
              <a:t>SLPP &amp; policy authorization </a:t>
            </a:r>
            <a:r>
              <a:rPr lang="en-US" altLang="zh-CN" sz="1100" dirty="0"/>
              <a:t>for </a:t>
            </a:r>
            <a:r>
              <a:rPr lang="en-US" altLang="zh-CN" sz="1100" dirty="0" smtClean="0"/>
              <a:t>RAN WGs, </a:t>
            </a:r>
            <a:r>
              <a:rPr lang="en-GB" altLang="zh-CN" sz="1100" dirty="0"/>
              <a:t>privacy protection and service access authorization for SA3, </a:t>
            </a:r>
            <a:r>
              <a:rPr lang="en-US" altLang="zh-CN" sz="1100" dirty="0"/>
              <a:t> charging solution for SA5, </a:t>
            </a:r>
            <a:r>
              <a:rPr lang="en-US" altLang="zh-CN" sz="1100" dirty="0" smtClean="0"/>
              <a:t>the </a:t>
            </a:r>
            <a:r>
              <a:rPr lang="en-US" altLang="zh-CN" sz="1100" dirty="0"/>
              <a:t>applicability and usability of Ranging/SL Positioning service exposure though 5GC network via NEF for Client UE </a:t>
            </a:r>
            <a:r>
              <a:rPr lang="en-US" altLang="zh-CN" sz="1100" dirty="0" smtClean="0"/>
              <a:t>for SA3 </a:t>
            </a:r>
            <a:r>
              <a:rPr lang="en-US" altLang="zh-CN" sz="1100" dirty="0"/>
              <a:t>and SA6., 5GC NF services and non-SLPP handling impacting UE </a:t>
            </a:r>
            <a:r>
              <a:rPr lang="en-US" altLang="zh-CN" sz="1100" dirty="0" smtClean="0"/>
              <a:t>for CT WGs etc</a:t>
            </a:r>
            <a:r>
              <a:rPr lang="en-US" altLang="zh-CN" sz="1100" dirty="0"/>
              <a:t>. </a:t>
            </a:r>
            <a:endParaRPr lang="de-DE" altLang="zh-CN" sz="11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/>
              <a:t>Contentious Issue</a:t>
            </a:r>
            <a:r>
              <a:rPr lang="de-DE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100" dirty="0"/>
              <a:t>None</a:t>
            </a:r>
            <a:endParaRPr lang="de-DE" altLang="de-DE" sz="1200" b="1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/>
              <a:t>Focus for the Next Meeting: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Maintenance work, including corrections and the alignments with RAN WGs, SA3, SA5, SA6, and CT WGs.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altLang="zh-CN" sz="11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9751682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Stage 2 of Ranging-based services and </a:t>
                      </a:r>
                      <a:r>
                        <a:rPr lang="en-US" altLang="zh-CN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07910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573" y="230887"/>
            <a:ext cx="7072499" cy="675167"/>
          </a:xfrm>
        </p:spPr>
        <p:txBody>
          <a:bodyPr/>
          <a:lstStyle/>
          <a:p>
            <a:pPr algn="l"/>
            <a:r>
              <a:rPr lang="en-GB" altLang="zh-CN" sz="2800" b="1" dirty="0" err="1"/>
              <a:t>Ranging_SL</a:t>
            </a:r>
            <a:r>
              <a:rPr lang="en-US" altLang="de-DE" sz="2800" b="1" dirty="0"/>
              <a:t> status </a:t>
            </a:r>
            <a:r>
              <a:rPr lang="en-US" altLang="de-DE" sz="2800" b="1" dirty="0" smtClean="0"/>
              <a:t>at</a:t>
            </a:r>
            <a:r>
              <a:rPr lang="en-US" altLang="de-DE" sz="2800" b="1" dirty="0" smtClean="0"/>
              <a:t> SA#102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18573" y="2598420"/>
            <a:ext cx="8686797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General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The latest TS 23.586 is available here: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hlinkClick r:id="rId3"/>
              </a:rPr>
              <a:t>http://www.3gpp.org/ftp/Specs/archive/23_series</a:t>
            </a:r>
            <a:r>
              <a:rPr kumimoji="0" lang="en-US" altLang="de-DE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.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TS 23.586: </a:t>
            </a:r>
            <a:r>
              <a:rPr kumimoji="0" lang="en-US" altLang="de-DE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16 </a:t>
            </a:r>
            <a:r>
              <a:rPr kumimoji="0" lang="en-US" altLang="de-DE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CRs related to UE discovery and selection, p</a:t>
            </a:r>
            <a:r>
              <a:rPr kumimoji="0" lang="en-GB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rocedures</a:t>
            </a:r>
            <a:r>
              <a:rPr kumimoji="0" lang="en-GB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of Ranging/</a:t>
            </a:r>
            <a:r>
              <a:rPr kumimoji="0" lang="en-GB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Sidelink</a:t>
            </a:r>
            <a:r>
              <a:rPr kumimoji="0" lang="en-GB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Positioning control, UE-only operation </a:t>
            </a:r>
            <a:r>
              <a:rPr kumimoji="0" lang="en-GB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procedure, network </a:t>
            </a:r>
            <a:r>
              <a:rPr kumimoji="0" lang="en-GB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assisted SL </a:t>
            </a:r>
            <a:r>
              <a:rPr kumimoji="0" lang="en-GB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positioning, </a:t>
            </a:r>
            <a:r>
              <a:rPr kumimoji="0" lang="en-GB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SL Positioning for UE without NAS </a:t>
            </a:r>
            <a:r>
              <a:rPr kumimoji="0" lang="en-GB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connection, </a:t>
            </a:r>
            <a:r>
              <a:rPr kumimoji="0" lang="en-GB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Ranging/SL Positioning </a:t>
            </a:r>
            <a:r>
              <a:rPr kumimoji="0" lang="en-GB" altLang="zh-CN" sz="11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QoS</a:t>
            </a:r>
            <a:r>
              <a:rPr kumimoji="0" lang="en-GB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, authorization for Ranging and </a:t>
            </a:r>
            <a:r>
              <a:rPr kumimoji="0" lang="en-GB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Sidelink</a:t>
            </a:r>
            <a:r>
              <a:rPr kumimoji="0" lang="en-GB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Positioning, SL positioning service exposure through PC5, service exposure to SL Positioning Client UE and subscription data </a:t>
            </a:r>
            <a:r>
              <a:rPr kumimoji="0" lang="en-US" altLang="de-DE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agreed</a:t>
            </a:r>
            <a:r>
              <a:rPr kumimoji="0" lang="en-GB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.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TS 23.273: </a:t>
            </a:r>
            <a:r>
              <a:rPr kumimoji="0" lang="en-US" altLang="de-DE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14 </a:t>
            </a:r>
            <a:r>
              <a:rPr kumimoji="0" lang="en-US" altLang="de-DE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CRs related to </a:t>
            </a:r>
            <a:r>
              <a:rPr kumimoji="0" lang="en-GB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SL-MO-LR procedure</a:t>
            </a:r>
            <a:r>
              <a:rPr kumimoji="0" lang="en-GB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, SL-MT-LR </a:t>
            </a:r>
            <a:r>
              <a:rPr kumimoji="0" lang="en-GB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procedure, SL-MT-LR </a:t>
            </a:r>
            <a:r>
              <a:rPr kumimoji="0" lang="en-GB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for periodic, triggered Location Event procedure</a:t>
            </a:r>
            <a:r>
              <a:rPr kumimoji="0" lang="en-US" altLang="de-DE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de-DE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and subscription data agreed</a:t>
            </a:r>
            <a:r>
              <a:rPr kumimoji="0" lang="en-US" altLang="de-DE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.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LS </a:t>
            </a:r>
            <a:r>
              <a:rPr kumimoji="0" lang="en-US" altLang="de-DE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out</a:t>
            </a:r>
            <a:r>
              <a:rPr kumimoji="0" lang="en-US" altLang="de-DE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: 1 LS out sent to CT1/SA3 on </a:t>
            </a:r>
            <a:r>
              <a:rPr kumimoji="0" lang="en-GB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procedures for UE discovery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,</a:t>
            </a:r>
            <a:r>
              <a:rPr kumimoji="0" lang="en-US" altLang="de-DE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1 LS sent to SA3 on </a:t>
            </a:r>
            <a:r>
              <a:rPr kumimoji="0" lang="en-GB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service exposure security and privacy check and </a:t>
            </a:r>
            <a:r>
              <a:rPr kumimoji="0" lang="en-US" altLang="de-DE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2 LS out sent to RAN2/CT1/CT4 on SLPP alignment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74 papers submitted to SA2#159, 49% handled; </a:t>
            </a:r>
            <a:r>
              <a:rPr kumimoji="0" lang="en-US" altLang="de-DE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80 papers submitted to SA2#160, 50% handled</a:t>
            </a:r>
            <a:endParaRPr kumimoji="0" lang="en-US" altLang="de-DE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RAN, SA3, SA5 and SA6 impacts and dependencies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:</a:t>
            </a:r>
            <a:endParaRPr kumimoji="0" lang="de-DE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Alignments are expected with other WGs: </a:t>
            </a: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SLPP &amp; policy authorization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for </a:t>
            </a: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RAN WGs, </a:t>
            </a:r>
            <a:r>
              <a:rPr kumimoji="0" lang="en-GB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privacy protection and service access authorization for SA3,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charging solution for SA5, </a:t>
            </a: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the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applicability and usability of Ranging/SL Positioning service exposure though 5GC network via NEF for Client UE </a:t>
            </a: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for SA3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and SA6., 5GC NF services and non-SLPP handling impacting UE </a:t>
            </a: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for CT WGs etc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. </a:t>
            </a:r>
            <a:endParaRPr kumimoji="0" lang="de-DE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Contentious Issue</a:t>
            </a:r>
            <a:r>
              <a:rPr kumimoji="0" lang="de-DE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: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de-DE" altLang="de-DE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Focus for the Next Meeting: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Maintenance work, including corrections and the alignments with RAN WGs, SA3, SA5, SA6, and CT WGs.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3461253"/>
              </p:ext>
            </p:extLst>
          </p:nvPr>
        </p:nvGraphicFramePr>
        <p:xfrm>
          <a:off x="218574" y="1377122"/>
          <a:ext cx="8810067" cy="122129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54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42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9240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2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4176807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Stage 2 of Ranging-based services and </a:t>
                      </a:r>
                      <a:r>
                        <a:rPr lang="en-US" altLang="zh-CN" sz="12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SP-230106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701342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09cef1fd-e61b-4dbf-b745-21988b13f978"/>
    <ds:schemaRef ds:uri="http://purl.org/dc/dcmitype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dcc30912-d230-4cc2-b11f-bb5ca2a6b6f5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45739</TotalTime>
  <Words>585</Words>
  <Application>Microsoft Office PowerPoint</Application>
  <PresentationFormat>全屏显示(4:3)</PresentationFormat>
  <Paragraphs>56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Status Report for Ranging based services and sidelink positioning (Ranging_SL)</vt:lpstr>
      <vt:lpstr>Ranging_SL status after SA2#160</vt:lpstr>
      <vt:lpstr>Ranging_SL status at SA#102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Mi2</cp:lastModifiedBy>
  <cp:revision>1976</cp:revision>
  <dcterms:created xsi:type="dcterms:W3CDTF">2008-08-30T09:32:10Z</dcterms:created>
  <dcterms:modified xsi:type="dcterms:W3CDTF">2023-11-22T13:23:32Z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